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7" r:id="rId2"/>
    <p:sldId id="256" r:id="rId3"/>
    <p:sldId id="268" r:id="rId4"/>
    <p:sldId id="259" r:id="rId5"/>
    <p:sldId id="265" r:id="rId6"/>
    <p:sldId id="264" r:id="rId7"/>
    <p:sldId id="263" r:id="rId8"/>
    <p:sldId id="286" r:id="rId9"/>
    <p:sldId id="269" r:id="rId10"/>
    <p:sldId id="258" r:id="rId11"/>
    <p:sldId id="275" r:id="rId12"/>
    <p:sldId id="274" r:id="rId13"/>
    <p:sldId id="272" r:id="rId14"/>
    <p:sldId id="281" r:id="rId15"/>
    <p:sldId id="288" r:id="rId16"/>
    <p:sldId id="278" r:id="rId17"/>
    <p:sldId id="277" r:id="rId18"/>
    <p:sldId id="276" r:id="rId19"/>
  </p:sldIdLst>
  <p:sldSz cx="9144000" cy="6858000" type="screen4x3"/>
  <p:notesSz cx="6810375" cy="99425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B0EAF-F6FB-41CD-81E5-B804C83729C6}" type="datetimeFigureOut">
              <a:rPr lang="nb-NO" smtClean="0"/>
              <a:t>31.03.2014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84F7C-1047-4441-8075-9C7B435B1FA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4108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84F7C-1047-4441-8075-9C7B435B1FA1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0200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47AD8-67B3-4B5B-B24B-1DB34555DE32}" type="datetime1">
              <a:rPr lang="nb-NO" smtClean="0"/>
              <a:t>31.03.2014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E73C-DF07-4FB0-BAA3-8A81440335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1943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936CF-1B65-4B03-8506-FB4BB6FD2842}" type="datetime1">
              <a:rPr lang="nb-NO" smtClean="0"/>
              <a:t>31.03.2014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E73C-DF07-4FB0-BAA3-8A81440335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0542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45CAA-6355-4A17-A5CF-E8203D37EE3E}" type="datetime1">
              <a:rPr lang="nb-NO" smtClean="0"/>
              <a:t>31.03.2014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E73C-DF07-4FB0-BAA3-8A81440335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5750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9C2D-D99C-4B01-BBB7-8F894F3AE55B}" type="datetime1">
              <a:rPr lang="nb-NO" smtClean="0"/>
              <a:t>31.03.2014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E73C-DF07-4FB0-BAA3-8A81440335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893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8206E-1B25-4EE8-A2B9-57156224711B}" type="datetime1">
              <a:rPr lang="nb-NO" smtClean="0"/>
              <a:t>31.03.2014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E73C-DF07-4FB0-BAA3-8A81440335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0921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708D-3DAD-4CDE-B1C9-A051E90187EC}" type="datetime1">
              <a:rPr lang="nb-NO" smtClean="0"/>
              <a:t>31.03.2014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E73C-DF07-4FB0-BAA3-8A81440335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8811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A267-011F-4D08-BB49-BA57DC0BE40E}" type="datetime1">
              <a:rPr lang="nb-NO" smtClean="0"/>
              <a:t>31.03.2014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E73C-DF07-4FB0-BAA3-8A81440335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1524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E6DE-64AA-4BB0-8C55-FE0A7DCA075A}" type="datetime1">
              <a:rPr lang="nb-NO" smtClean="0"/>
              <a:t>31.03.2014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E73C-DF07-4FB0-BAA3-8A81440335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7583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41BF-F2F9-446B-B16F-EBCFF5FB064B}" type="datetime1">
              <a:rPr lang="nb-NO" smtClean="0"/>
              <a:t>31.03.2014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E73C-DF07-4FB0-BAA3-8A81440335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730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F1F1-FCBD-44C9-9990-CA2AF3ED3563}" type="datetime1">
              <a:rPr lang="nb-NO" smtClean="0"/>
              <a:t>31.03.2014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E73C-DF07-4FB0-BAA3-8A81440335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0993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0B3C-A13B-4416-B29B-715E13309F4C}" type="datetime1">
              <a:rPr lang="nb-NO" smtClean="0"/>
              <a:t>31.03.2014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E73C-DF07-4FB0-BAA3-8A81440335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137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DAC2A-9B04-4FDF-8993-829AADF145BE}" type="datetime1">
              <a:rPr lang="nb-NO" smtClean="0"/>
              <a:t>31.03.2014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5E73C-DF07-4FB0-BAA3-8A81440335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8698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no/url?sa=t&amp;rct=j&amp;q=&amp;esrc=s&amp;frm=1&amp;source=images&amp;cd=&amp;cad=rja&amp;uact=8&amp;ved=0CAQQjRw&amp;url=http://www.hodetmitt.no/page/69/&amp;ei=EwM0U9LoMaTnygO-rILgBQ&amp;usg=AFQjCNHR7buUBQdLbNWuWrQO7TqANsythQ&amp;bvm=bv.63808443,d.bGQ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/>
        </p:nvSpPr>
        <p:spPr>
          <a:xfrm rot="19806055">
            <a:off x="1328293" y="3098779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accent6">
                    <a:lumMod val="50000"/>
                  </a:schemeClr>
                </a:solidFill>
              </a:rPr>
              <a:t>INNLEGG FORELDREMØTE, UTØY</a:t>
            </a:r>
          </a:p>
          <a:p>
            <a:pPr algn="ctr"/>
            <a:r>
              <a:rPr lang="nb-NO" sz="2400" dirty="0" smtClean="0">
                <a:solidFill>
                  <a:schemeClr val="accent6">
                    <a:lumMod val="50000"/>
                  </a:schemeClr>
                </a:solidFill>
              </a:rPr>
              <a:t>MANDAG 31. MARS 2014</a:t>
            </a:r>
            <a:endParaRPr lang="nb-NO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998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>
                <a:solidFill>
                  <a:schemeClr val="accent6">
                    <a:lumMod val="50000"/>
                  </a:schemeClr>
                </a:solidFill>
              </a:rPr>
              <a:t>Skal læreren være pedagog eller funksjonær?</a:t>
            </a:r>
            <a:endParaRPr lang="nb-NO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/>
              <a:t>Mange kommuner har sørget for å møte feilutviklingen ved å innføre ulike programmer som velment har til hensikt å forebygge og regulere feilutvikling – enten det gjelder språk eller atferd. </a:t>
            </a:r>
            <a:endParaRPr lang="nb-NO" sz="2800" dirty="0" smtClean="0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E73C-DF07-4FB0-BAA3-8A814403353A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110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>
                <a:solidFill>
                  <a:schemeClr val="accent6">
                    <a:lumMod val="50000"/>
                  </a:schemeClr>
                </a:solidFill>
              </a:rPr>
              <a:t>Noe(-n) bygger oss, mens noe(-n) hemmer oss</a:t>
            </a:r>
            <a:r>
              <a:rPr lang="nb-NO" sz="3200" dirty="0" smtClean="0"/>
              <a:t>.</a:t>
            </a:r>
            <a:endParaRPr lang="nb-NO" sz="3200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Slik er det med barn, og slik er det med voksne</a:t>
            </a:r>
          </a:p>
          <a:p>
            <a:endParaRPr lang="nb-NO" sz="2800" dirty="0" smtClean="0"/>
          </a:p>
          <a:p>
            <a:r>
              <a:rPr lang="nb-NO" sz="2800" dirty="0" smtClean="0"/>
              <a:t>Det </a:t>
            </a:r>
            <a:r>
              <a:rPr lang="nb-NO" sz="2800" dirty="0"/>
              <a:t>kan være på sin plass å tenke igjennom hva som fremmer og hemmer læring og utvikling for elevene. </a:t>
            </a:r>
            <a:endParaRPr lang="nb-NO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E73C-DF07-4FB0-BAA3-8A814403353A}" type="slidenum">
              <a:rPr lang="nb-NO" smtClean="0"/>
              <a:t>11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92917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>
                <a:solidFill>
                  <a:schemeClr val="accent6">
                    <a:lumMod val="50000"/>
                  </a:schemeClr>
                </a:solidFill>
              </a:rPr>
              <a:t>Alle må bli sett!</a:t>
            </a:r>
            <a:endParaRPr lang="nb-NO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/>
              <a:t>Slik vil livet by på utfordringer hele livet igjennom. Det er bare det at noen er utsatt for ikke å bli sett, og ikke verdsatt. </a:t>
            </a:r>
            <a:endParaRPr lang="nb-NO" sz="2800" dirty="0" smtClean="0"/>
          </a:p>
          <a:p>
            <a:r>
              <a:rPr lang="nb-NO" sz="2800" dirty="0" smtClean="0"/>
              <a:t>I </a:t>
            </a:r>
            <a:r>
              <a:rPr lang="nb-NO" sz="2800" dirty="0"/>
              <a:t>enkelte sammenhenger får barnet kun respons/vurdering på sine prestasjoner eller fraværet av prestasjoner, mens en ikke blir sett som menneske. Det er skadelig, svært skadelig for den det gjelder. </a:t>
            </a:r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E73C-DF07-4FB0-BAA3-8A814403353A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2917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>
                <a:solidFill>
                  <a:schemeClr val="accent6">
                    <a:lumMod val="50000"/>
                  </a:schemeClr>
                </a:solidFill>
              </a:rPr>
              <a:t>Å gjøre teorien begripelig</a:t>
            </a:r>
            <a:endParaRPr lang="nb-NO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nb-NO" sz="3600" dirty="0" smtClean="0"/>
          </a:p>
          <a:p>
            <a:r>
              <a:rPr lang="nb-NO" sz="9600" dirty="0" smtClean="0"/>
              <a:t>Det er ett av primæroppdragene til læreren og skolen.</a:t>
            </a:r>
          </a:p>
          <a:p>
            <a:endParaRPr lang="nb-NO" sz="9600" dirty="0" smtClean="0"/>
          </a:p>
          <a:p>
            <a:r>
              <a:rPr lang="nb-NO" sz="9600" dirty="0" smtClean="0"/>
              <a:t>Ja</a:t>
            </a:r>
            <a:r>
              <a:rPr lang="nb-NO" sz="9600" dirty="0"/>
              <a:t>, hva er det læreren/skolen og foreldrene/heimen har til felles? Jo, de har </a:t>
            </a:r>
            <a:endParaRPr lang="nb-NO" sz="9600" dirty="0" smtClean="0"/>
          </a:p>
          <a:p>
            <a:pPr lvl="1"/>
            <a:r>
              <a:rPr lang="nb-NO" sz="8000" dirty="0" smtClean="0"/>
              <a:t>barnet/eleven</a:t>
            </a:r>
          </a:p>
          <a:p>
            <a:pPr lvl="1"/>
            <a:r>
              <a:rPr lang="nb-NO" sz="8000" dirty="0" smtClean="0"/>
              <a:t>den </a:t>
            </a:r>
            <a:r>
              <a:rPr lang="nb-NO" sz="8000" dirty="0"/>
              <a:t>nære naturen </a:t>
            </a:r>
          </a:p>
          <a:p>
            <a:pPr lvl="1"/>
            <a:r>
              <a:rPr lang="nb-NO" sz="8000" dirty="0" smtClean="0"/>
              <a:t>nærsamfunnet </a:t>
            </a:r>
          </a:p>
          <a:p>
            <a:endParaRPr lang="nb-NO" sz="4000" dirty="0" smtClean="0"/>
          </a:p>
          <a:p>
            <a:r>
              <a:rPr lang="nb-NO" sz="9600" dirty="0" smtClean="0"/>
              <a:t>Noen </a:t>
            </a:r>
            <a:r>
              <a:rPr lang="nb-NO" sz="9600" dirty="0"/>
              <a:t>ganger tror jeg at læreboka kan stå litt i veien for oppmerksomheten mot det nære, konkrete og begripelige for eleven. </a:t>
            </a:r>
            <a:endParaRPr lang="nb-NO" sz="9600" dirty="0" smtClean="0"/>
          </a:p>
          <a:p>
            <a:endParaRPr lang="nb-NO" sz="2800" dirty="0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E73C-DF07-4FB0-BAA3-8A814403353A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2917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229600" cy="1143000"/>
          </a:xfrm>
        </p:spPr>
        <p:txBody>
          <a:bodyPr>
            <a:normAutofit/>
          </a:bodyPr>
          <a:lstStyle/>
          <a:p>
            <a:r>
              <a:rPr lang="nb-NO" sz="3200" dirty="0" smtClean="0">
                <a:solidFill>
                  <a:schemeClr val="accent6">
                    <a:lumMod val="50000"/>
                  </a:schemeClr>
                </a:solidFill>
              </a:rPr>
              <a:t>Skolen </a:t>
            </a:r>
            <a:r>
              <a:rPr lang="nb-NO" sz="3200" dirty="0" smtClean="0">
                <a:solidFill>
                  <a:schemeClr val="accent6">
                    <a:lumMod val="50000"/>
                  </a:schemeClr>
                </a:solidFill>
              </a:rPr>
              <a:t>må møte elevene der de </a:t>
            </a:r>
            <a:r>
              <a:rPr lang="nb-NO" sz="3200" dirty="0" smtClean="0">
                <a:solidFill>
                  <a:schemeClr val="accent6">
                    <a:lumMod val="50000"/>
                  </a:schemeClr>
                </a:solidFill>
              </a:rPr>
              <a:t>er!</a:t>
            </a:r>
            <a:endParaRPr lang="nb-NO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5688632"/>
          </a:xfrm>
        </p:spPr>
        <p:txBody>
          <a:bodyPr>
            <a:normAutofit/>
          </a:bodyPr>
          <a:lstStyle/>
          <a:p>
            <a:r>
              <a:rPr lang="nb-NO" sz="2600" dirty="0" smtClean="0"/>
              <a:t>Kanskje foreldre slik kan </a:t>
            </a:r>
            <a:r>
              <a:rPr lang="nb-NO" sz="2600" dirty="0"/>
              <a:t>spille en mer betydningsfull rolle i samarbeidet med </a:t>
            </a:r>
            <a:r>
              <a:rPr lang="nb-NO" sz="2600" dirty="0" smtClean="0"/>
              <a:t>skolen?</a:t>
            </a:r>
          </a:p>
          <a:p>
            <a:endParaRPr lang="nb-NO" sz="2600" dirty="0" smtClean="0"/>
          </a:p>
          <a:p>
            <a:r>
              <a:rPr lang="nb-NO" sz="2600" dirty="0" smtClean="0"/>
              <a:t>Skal </a:t>
            </a:r>
            <a:r>
              <a:rPr lang="nb-NO" sz="2600" dirty="0"/>
              <a:t>elevene forstå </a:t>
            </a:r>
            <a:r>
              <a:rPr lang="nb-NO" sz="2600" i="1" u="sng" dirty="0" smtClean="0"/>
              <a:t>livet</a:t>
            </a:r>
            <a:r>
              <a:rPr lang="nb-NO" sz="2600" dirty="0" smtClean="0"/>
              <a:t> og samfunnet, </a:t>
            </a:r>
            <a:r>
              <a:rPr lang="nb-NO" sz="2600" dirty="0"/>
              <a:t>må de først oppdage den verden de befinner seg i – her på </a:t>
            </a:r>
            <a:r>
              <a:rPr lang="nb-NO" sz="2600" i="1" u="sng" dirty="0" smtClean="0"/>
              <a:t>Inderøy</a:t>
            </a:r>
            <a:r>
              <a:rPr lang="nb-NO" sz="2600" dirty="0" smtClean="0"/>
              <a:t>:</a:t>
            </a:r>
          </a:p>
          <a:p>
            <a:pPr lvl="1"/>
            <a:r>
              <a:rPr lang="nb-NO" sz="2200" dirty="0" smtClean="0"/>
              <a:t>Hva </a:t>
            </a:r>
            <a:r>
              <a:rPr lang="nb-NO" sz="2200" dirty="0"/>
              <a:t>vet egentlig elevene om kommunen sin? </a:t>
            </a:r>
            <a:endParaRPr lang="nb-NO" sz="2200" dirty="0" smtClean="0"/>
          </a:p>
          <a:p>
            <a:pPr lvl="1"/>
            <a:r>
              <a:rPr lang="nb-NO" sz="2200" dirty="0" smtClean="0"/>
              <a:t>Hva </a:t>
            </a:r>
            <a:r>
              <a:rPr lang="nb-NO" sz="2200" dirty="0"/>
              <a:t>lever </a:t>
            </a:r>
            <a:r>
              <a:rPr lang="nb-NO" sz="2200" dirty="0" smtClean="0"/>
              <a:t>folket </a:t>
            </a:r>
            <a:r>
              <a:rPr lang="nb-NO" sz="2200" dirty="0" smtClean="0"/>
              <a:t>av på Inderøy?  </a:t>
            </a:r>
          </a:p>
          <a:p>
            <a:pPr lvl="1"/>
            <a:r>
              <a:rPr lang="nb-NO" sz="2200" dirty="0" smtClean="0"/>
              <a:t>Hvor kommer drikkevannet fra?</a:t>
            </a:r>
          </a:p>
          <a:p>
            <a:pPr lvl="1"/>
            <a:r>
              <a:rPr lang="nb-NO" sz="2200" dirty="0" smtClean="0"/>
              <a:t>Hvor </a:t>
            </a:r>
            <a:r>
              <a:rPr lang="nb-NO" sz="2200" dirty="0"/>
              <a:t>blir det av det vi putter i do, det vi kildesorterer </a:t>
            </a:r>
            <a:r>
              <a:rPr lang="nb-NO" sz="2200" dirty="0" err="1" smtClean="0"/>
              <a:t>osv</a:t>
            </a:r>
            <a:r>
              <a:rPr lang="nb-NO" sz="2200" dirty="0" smtClean="0"/>
              <a:t>? </a:t>
            </a:r>
          </a:p>
          <a:p>
            <a:pPr lvl="1"/>
            <a:r>
              <a:rPr lang="nb-NO" sz="2200" dirty="0" smtClean="0"/>
              <a:t>Slik </a:t>
            </a:r>
            <a:r>
              <a:rPr lang="nb-NO" sz="2200" dirty="0"/>
              <a:t>kan vi fortsette. </a:t>
            </a:r>
            <a:endParaRPr lang="nb-NO" sz="2200" dirty="0" smtClean="0"/>
          </a:p>
          <a:p>
            <a:r>
              <a:rPr lang="nb-NO" sz="2600" dirty="0" smtClean="0"/>
              <a:t>Dette står ikke i noen motsetning til det å underkaste seg nasjonale retningslinjer og kontroll.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E73C-DF07-4FB0-BAA3-8A814403353A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8720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eforklaring formet som en sky 1"/>
          <p:cNvSpPr/>
          <p:nvPr/>
        </p:nvSpPr>
        <p:spPr>
          <a:xfrm rot="19634220">
            <a:off x="5355" y="420448"/>
            <a:ext cx="2894621" cy="1289236"/>
          </a:xfrm>
          <a:prstGeom prst="cloudCallout">
            <a:avLst>
              <a:gd name="adj1" fmla="val 11756"/>
              <a:gd name="adj2" fmla="val 72267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b="1" dirty="0" smtClean="0">
                <a:solidFill>
                  <a:schemeClr val="accent6">
                    <a:lumMod val="50000"/>
                  </a:schemeClr>
                </a:solidFill>
              </a:rPr>
              <a:t>Tema: Samfunnsfag</a:t>
            </a:r>
            <a:endParaRPr lang="nb-NO" sz="1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nb-NO" sz="1200" dirty="0" smtClean="0">
                <a:solidFill>
                  <a:schemeClr val="accent6">
                    <a:lumMod val="50000"/>
                  </a:schemeClr>
                </a:solidFill>
              </a:rPr>
              <a:t>Lærernes e</a:t>
            </a:r>
            <a:r>
              <a:rPr lang="nb-NO" sz="1200" dirty="0" smtClean="0">
                <a:solidFill>
                  <a:schemeClr val="accent6">
                    <a:lumMod val="50000"/>
                  </a:schemeClr>
                </a:solidFill>
              </a:rPr>
              <a:t>rfarte </a:t>
            </a:r>
            <a:r>
              <a:rPr lang="nb-NO" sz="1200" dirty="0" smtClean="0">
                <a:solidFill>
                  <a:schemeClr val="accent6">
                    <a:lumMod val="50000"/>
                  </a:schemeClr>
                </a:solidFill>
              </a:rPr>
              <a:t>utfordringer</a:t>
            </a:r>
            <a:endParaRPr lang="nb-NO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Ellipse 2"/>
          <p:cNvSpPr/>
          <p:nvPr/>
        </p:nvSpPr>
        <p:spPr>
          <a:xfrm rot="19846417">
            <a:off x="1490532" y="1591596"/>
            <a:ext cx="2428823" cy="1782198"/>
          </a:xfrm>
          <a:prstGeom prst="ellips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b="1" dirty="0" smtClean="0">
                <a:solidFill>
                  <a:srgbClr val="FFFF00"/>
                </a:solidFill>
              </a:rPr>
              <a:t>Perspektiv-utvidelse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200" dirty="0" smtClean="0">
                <a:solidFill>
                  <a:srgbClr val="FFFF00"/>
                </a:solidFill>
              </a:rPr>
              <a:t>Anskueliggjøring</a:t>
            </a:r>
            <a:endParaRPr lang="nb-NO" sz="1400" dirty="0" smtClean="0">
              <a:solidFill>
                <a:srgbClr val="FF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200" dirty="0" smtClean="0">
                <a:solidFill>
                  <a:srgbClr val="FFFF00"/>
                </a:solidFill>
              </a:rPr>
              <a:t>Refleksjon</a:t>
            </a:r>
            <a:endParaRPr lang="nb-NO" dirty="0">
              <a:solidFill>
                <a:srgbClr val="FFFF00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 rot="19447724">
            <a:off x="2796162" y="3333968"/>
            <a:ext cx="2365488" cy="1750447"/>
          </a:xfrm>
          <a:prstGeom prst="ellips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b="1" dirty="0" smtClean="0">
                <a:solidFill>
                  <a:srgbClr val="FFFF00"/>
                </a:solidFill>
              </a:rPr>
              <a:t>Handlings-alternativer</a:t>
            </a:r>
            <a:endParaRPr lang="nb-NO" sz="2400" b="1" dirty="0">
              <a:solidFill>
                <a:srgbClr val="FFFF00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 rot="19138167">
            <a:off x="4201568" y="4948529"/>
            <a:ext cx="2379070" cy="1674185"/>
          </a:xfrm>
          <a:prstGeom prst="ellips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b="1" dirty="0">
                <a:solidFill>
                  <a:srgbClr val="FFFF00"/>
                </a:solidFill>
              </a:rPr>
              <a:t>N</a:t>
            </a:r>
            <a:r>
              <a:rPr lang="nb-NO" sz="2400" b="1" dirty="0" smtClean="0">
                <a:solidFill>
                  <a:srgbClr val="FFFF00"/>
                </a:solidFill>
              </a:rPr>
              <a:t>y kurs</a:t>
            </a:r>
            <a:endParaRPr lang="nb-NO" sz="2400" b="1" dirty="0">
              <a:solidFill>
                <a:srgbClr val="FFFF00"/>
              </a:solidFill>
            </a:endParaRPr>
          </a:p>
        </p:txBody>
      </p:sp>
      <p:sp>
        <p:nvSpPr>
          <p:cNvPr id="8" name="Pil ned 7"/>
          <p:cNvSpPr/>
          <p:nvPr/>
        </p:nvSpPr>
        <p:spPr>
          <a:xfrm rot="19193305">
            <a:off x="3077349" y="3278510"/>
            <a:ext cx="384043" cy="270030"/>
          </a:xfrm>
          <a:prstGeom prst="down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Pil ned 8"/>
          <p:cNvSpPr/>
          <p:nvPr/>
        </p:nvSpPr>
        <p:spPr>
          <a:xfrm rot="18862334">
            <a:off x="4470697" y="4882647"/>
            <a:ext cx="384043" cy="270030"/>
          </a:xfrm>
          <a:prstGeom prst="down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Høyrepil med stripe 10"/>
          <p:cNvSpPr/>
          <p:nvPr/>
        </p:nvSpPr>
        <p:spPr>
          <a:xfrm rot="17888498">
            <a:off x="5624130" y="3534979"/>
            <a:ext cx="2048727" cy="837423"/>
          </a:xfrm>
          <a:prstGeom prst="stripedRightArrow">
            <a:avLst>
              <a:gd name="adj1" fmla="val 30923"/>
              <a:gd name="adj2" fmla="val 50000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 rot="482117">
            <a:off x="5540565" y="1808864"/>
            <a:ext cx="3168111" cy="113412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Modifisere, endre, forbedre  praksis</a:t>
            </a:r>
          </a:p>
        </p:txBody>
      </p:sp>
      <p:sp>
        <p:nvSpPr>
          <p:cNvPr id="10" name="TekstSylinder 9"/>
          <p:cNvSpPr txBox="1"/>
          <p:nvPr/>
        </p:nvSpPr>
        <p:spPr>
          <a:xfrm rot="2027534">
            <a:off x="6146929" y="802614"/>
            <a:ext cx="28357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>
                <a:solidFill>
                  <a:schemeClr val="accent6">
                    <a:lumMod val="50000"/>
                  </a:schemeClr>
                </a:solidFill>
              </a:rPr>
              <a:t>ERFARINGSLÆRING SOM ARBEIDSMODELL FOR LOKAL KUNNSKAPSUTVIKLING</a:t>
            </a:r>
            <a:endParaRPr lang="nb-NO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25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chemeClr val="accent6">
                    <a:lumMod val="50000"/>
                  </a:schemeClr>
                </a:solidFill>
              </a:rPr>
              <a:t>Før jeg avslutter mitt </a:t>
            </a:r>
            <a:r>
              <a:rPr lang="nb-NO" sz="3200" dirty="0" smtClean="0">
                <a:solidFill>
                  <a:schemeClr val="accent6">
                    <a:lumMod val="50000"/>
                  </a:schemeClr>
                </a:solidFill>
              </a:rPr>
              <a:t>innlegg ….</a:t>
            </a:r>
            <a:endParaRPr lang="nb-NO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Skolens ulike foreldremøter </a:t>
            </a:r>
            <a:r>
              <a:rPr lang="nb-NO" sz="2800" dirty="0"/>
              <a:t>er på mange måter det eneste forum foreldre har for å utveksle erfaringer med likesinnede </a:t>
            </a:r>
            <a:r>
              <a:rPr lang="nb-NO" sz="2800" dirty="0" smtClean="0"/>
              <a:t>foreldre</a:t>
            </a:r>
          </a:p>
          <a:p>
            <a:r>
              <a:rPr lang="nb-NO" sz="2800" dirty="0" smtClean="0"/>
              <a:t>Her har </a:t>
            </a:r>
            <a:r>
              <a:rPr lang="nb-NO" sz="2800" u="sng" dirty="0" smtClean="0"/>
              <a:t>også</a:t>
            </a:r>
            <a:r>
              <a:rPr lang="nb-NO" sz="2800" dirty="0" smtClean="0"/>
              <a:t> skolen en stor oppgave! </a:t>
            </a:r>
            <a:endParaRPr lang="nb-NO" sz="2800" dirty="0" smtClean="0"/>
          </a:p>
          <a:p>
            <a:pPr lvl="1"/>
            <a:r>
              <a:rPr lang="nb-NO" sz="2400" dirty="0" smtClean="0"/>
              <a:t>Foreldrene må få mulighet til å dele erfaringer og være foreldre sammen med andre foreldre.</a:t>
            </a:r>
            <a:endParaRPr lang="nb-NO" sz="2400" dirty="0" smtClean="0"/>
          </a:p>
          <a:p>
            <a:endParaRPr lang="nb-NO" sz="2800" dirty="0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E73C-DF07-4FB0-BAA3-8A814403353A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85734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>
                <a:solidFill>
                  <a:schemeClr val="accent6">
                    <a:lumMod val="50000"/>
                  </a:schemeClr>
                </a:solidFill>
              </a:rPr>
              <a:t>Jeg vil at læreren, skolen og foreldrene skal lykkes i sitt felles prosjekt</a:t>
            </a:r>
            <a:endParaRPr lang="nb-NO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De tallfesta resultatene som rapporterer om </a:t>
            </a:r>
            <a:r>
              <a:rPr lang="nb-NO" sz="2800" dirty="0" smtClean="0"/>
              <a:t>skolens tilstand, rapporterer ikke om en har lyktes </a:t>
            </a:r>
            <a:r>
              <a:rPr lang="nb-NO" sz="2800" dirty="0" smtClean="0"/>
              <a:t>i arbeidet med å utvikle </a:t>
            </a:r>
            <a:r>
              <a:rPr lang="nb-NO" sz="2800" dirty="0" smtClean="0"/>
              <a:t>«gode </a:t>
            </a:r>
            <a:r>
              <a:rPr lang="nb-NO" sz="2800" dirty="0"/>
              <a:t>mennesker</a:t>
            </a:r>
            <a:r>
              <a:rPr lang="nb-NO" sz="2800" dirty="0" smtClean="0"/>
              <a:t>». </a:t>
            </a:r>
          </a:p>
          <a:p>
            <a:r>
              <a:rPr lang="nb-NO" sz="2800" dirty="0" smtClean="0"/>
              <a:t>Kan det være fordi det er vanskelig å måle?</a:t>
            </a:r>
          </a:p>
          <a:p>
            <a:r>
              <a:rPr lang="nb-NO" sz="2800" dirty="0" smtClean="0"/>
              <a:t>Hvorfor er vi i dag så opptatt av å måle?</a:t>
            </a:r>
          </a:p>
          <a:p>
            <a:r>
              <a:rPr lang="nb-NO" sz="2800" dirty="0" smtClean="0"/>
              <a:t>Ja, - kan noen fortelle meg h</a:t>
            </a:r>
            <a:r>
              <a:rPr lang="nb-NO" sz="2800" dirty="0"/>
              <a:t>vorfor </a:t>
            </a:r>
            <a:r>
              <a:rPr lang="nb-NO" sz="2800" dirty="0" smtClean="0"/>
              <a:t>vi skal </a:t>
            </a:r>
            <a:r>
              <a:rPr lang="nb-NO" sz="2800" dirty="0"/>
              <a:t>måle </a:t>
            </a:r>
            <a:r>
              <a:rPr lang="nb-NO" sz="2800" dirty="0" smtClean="0"/>
              <a:t>elevenes lesehastighet?</a:t>
            </a:r>
          </a:p>
          <a:p>
            <a:endParaRPr lang="nb-NO" sz="2800" dirty="0"/>
          </a:p>
          <a:p>
            <a:r>
              <a:rPr lang="nb-NO" sz="2800" dirty="0" smtClean="0"/>
              <a:t>Her </a:t>
            </a:r>
            <a:r>
              <a:rPr lang="nb-NO" sz="2800" dirty="0" smtClean="0"/>
              <a:t>passer det å avslutte med </a:t>
            </a:r>
            <a:r>
              <a:rPr lang="nb-NO" sz="2800" dirty="0" err="1" smtClean="0"/>
              <a:t>Hilchen</a:t>
            </a:r>
            <a:r>
              <a:rPr lang="nb-NO" sz="2800" dirty="0" smtClean="0"/>
              <a:t> </a:t>
            </a:r>
            <a:r>
              <a:rPr lang="nb-NO" sz="2800" dirty="0" err="1" smtClean="0"/>
              <a:t>Sommerschild</a:t>
            </a:r>
            <a:r>
              <a:rPr lang="nb-NO" sz="2800" dirty="0" smtClean="0"/>
              <a:t>:</a:t>
            </a:r>
            <a:endParaRPr lang="nb-NO" sz="2800" dirty="0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E73C-DF07-4FB0-BAA3-8A814403353A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85734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nb-NO" sz="2400" dirty="0"/>
              <a:t/>
            </a:r>
            <a:br>
              <a:rPr lang="nb-NO" sz="2400" dirty="0"/>
            </a:br>
            <a:r>
              <a:rPr lang="nb-NO" sz="2400" dirty="0"/>
              <a:t>Hvis du er glad i målinger </a:t>
            </a:r>
            <a:br>
              <a:rPr lang="nb-NO" sz="2400" dirty="0"/>
            </a:br>
            <a:r>
              <a:rPr lang="nb-NO" sz="2400" dirty="0"/>
              <a:t>så kan du måle neser </a:t>
            </a:r>
            <a:br>
              <a:rPr lang="nb-NO" sz="2400" dirty="0"/>
            </a:br>
            <a:r>
              <a:rPr lang="nb-NO" sz="2400" dirty="0"/>
              <a:t>den er litt lang på svenskene </a:t>
            </a:r>
            <a:br>
              <a:rPr lang="nb-NO" sz="2400" dirty="0"/>
            </a:br>
            <a:r>
              <a:rPr lang="nb-NO" sz="2400" dirty="0"/>
              <a:t>og kort på en </a:t>
            </a:r>
            <a:r>
              <a:rPr lang="nb-NO" sz="2400" dirty="0" smtClean="0"/>
              <a:t>kineser</a:t>
            </a:r>
            <a:r>
              <a:rPr lang="nb-NO" sz="2400" dirty="0"/>
              <a:t/>
            </a:r>
            <a:br>
              <a:rPr lang="nb-NO" sz="2400" dirty="0"/>
            </a:br>
            <a:r>
              <a:rPr lang="nb-NO" sz="2400" dirty="0"/>
              <a:t/>
            </a:r>
            <a:br>
              <a:rPr lang="nb-NO" sz="2400" dirty="0"/>
            </a:br>
            <a:r>
              <a:rPr lang="nb-NO" sz="2400" dirty="0"/>
              <a:t>Men vil du prøve målinger </a:t>
            </a:r>
            <a:br>
              <a:rPr lang="nb-NO" sz="2400" dirty="0"/>
            </a:br>
            <a:r>
              <a:rPr lang="nb-NO" sz="2400" dirty="0"/>
              <a:t>på gleden i et sinn </a:t>
            </a:r>
            <a:br>
              <a:rPr lang="nb-NO" sz="2400" dirty="0"/>
            </a:br>
            <a:r>
              <a:rPr lang="nb-NO" sz="2400" dirty="0"/>
              <a:t>så får du ikke gjort det </a:t>
            </a:r>
            <a:br>
              <a:rPr lang="nb-NO" sz="2400" dirty="0"/>
            </a:br>
            <a:r>
              <a:rPr lang="nb-NO" sz="2400" dirty="0"/>
              <a:t>for du slipper ikke </a:t>
            </a:r>
            <a:r>
              <a:rPr lang="nb-NO" sz="2400" dirty="0" smtClean="0"/>
              <a:t>inn</a:t>
            </a:r>
            <a:r>
              <a:rPr lang="nb-NO" sz="2400" dirty="0"/>
              <a:t/>
            </a:r>
            <a:br>
              <a:rPr lang="nb-NO" sz="2400" dirty="0"/>
            </a:br>
            <a:r>
              <a:rPr lang="nb-NO" sz="2400" dirty="0"/>
              <a:t/>
            </a:r>
            <a:br>
              <a:rPr lang="nb-NO" sz="2400" dirty="0"/>
            </a:br>
            <a:r>
              <a:rPr lang="nb-NO" sz="2400" dirty="0"/>
              <a:t>Du kan nok komme uten mål </a:t>
            </a:r>
            <a:br>
              <a:rPr lang="nb-NO" sz="2400" dirty="0"/>
            </a:br>
            <a:r>
              <a:rPr lang="nb-NO" sz="2400" dirty="0"/>
              <a:t>for det kan hjertet tåle </a:t>
            </a:r>
            <a:br>
              <a:rPr lang="nb-NO" sz="2400" dirty="0"/>
            </a:br>
            <a:r>
              <a:rPr lang="nb-NO" sz="2400" dirty="0"/>
              <a:t>men når du slik har bedt deg inn </a:t>
            </a:r>
            <a:br>
              <a:rPr lang="nb-NO" sz="2400" dirty="0"/>
            </a:br>
            <a:r>
              <a:rPr lang="nb-NO" sz="2400" dirty="0"/>
              <a:t>så kan du ikke </a:t>
            </a:r>
            <a:r>
              <a:rPr lang="nb-NO" sz="2400" dirty="0" smtClean="0"/>
              <a:t>måle</a:t>
            </a:r>
            <a:r>
              <a:rPr lang="nb-NO" sz="2400" dirty="0"/>
              <a:t/>
            </a:r>
            <a:br>
              <a:rPr lang="nb-NO" sz="2400" dirty="0"/>
            </a:br>
            <a:r>
              <a:rPr lang="nb-NO" sz="24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nb-NO" sz="24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nb-NO" sz="1400" dirty="0">
                <a:solidFill>
                  <a:schemeClr val="bg2">
                    <a:lumMod val="50000"/>
                  </a:schemeClr>
                </a:solidFill>
              </a:rPr>
              <a:t>F</a:t>
            </a:r>
            <a:r>
              <a:rPr lang="nb-NO" sz="1400" dirty="0" smtClean="0">
                <a:solidFill>
                  <a:schemeClr val="bg2">
                    <a:lumMod val="50000"/>
                  </a:schemeClr>
                </a:solidFill>
              </a:rPr>
              <a:t>ra </a:t>
            </a:r>
            <a:r>
              <a:rPr lang="nb-NO" sz="1400" dirty="0">
                <a:solidFill>
                  <a:schemeClr val="bg2">
                    <a:lumMod val="50000"/>
                  </a:schemeClr>
                </a:solidFill>
              </a:rPr>
              <a:t>diktsamlingen "Såre sinn", 1999.</a:t>
            </a:r>
            <a:br>
              <a:rPr lang="nb-NO" sz="14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nb-NO" sz="1400" dirty="0" smtClean="0">
                <a:solidFill>
                  <a:schemeClr val="bg2">
                    <a:lumMod val="50000"/>
                  </a:schemeClr>
                </a:solidFill>
              </a:rPr>
              <a:t>       (</a:t>
            </a:r>
            <a:r>
              <a:rPr lang="nb-NO" sz="1400" dirty="0" err="1">
                <a:solidFill>
                  <a:schemeClr val="bg2">
                    <a:lumMod val="50000"/>
                  </a:schemeClr>
                </a:solidFill>
              </a:rPr>
              <a:t>Hilchen</a:t>
            </a:r>
            <a:r>
              <a:rPr lang="nb-NO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nb-NO" sz="1400" dirty="0" err="1" smtClean="0">
                <a:solidFill>
                  <a:schemeClr val="bg2">
                    <a:lumMod val="50000"/>
                  </a:schemeClr>
                </a:solidFill>
              </a:rPr>
              <a:t>Sommerschild</a:t>
            </a:r>
            <a:r>
              <a:rPr lang="nb-NO" sz="1400" dirty="0" smtClean="0">
                <a:solidFill>
                  <a:schemeClr val="bg2">
                    <a:lumMod val="50000"/>
                  </a:schemeClr>
                </a:solidFill>
              </a:rPr>
              <a:t>, Norges første </a:t>
            </a:r>
            <a:r>
              <a:rPr lang="nb-NO" sz="1400" dirty="0">
                <a:solidFill>
                  <a:schemeClr val="bg2">
                    <a:lumMod val="50000"/>
                  </a:schemeClr>
                </a:solidFill>
              </a:rPr>
              <a:t>professor i barnepsykiatri.) </a:t>
            </a:r>
            <a:r>
              <a:rPr lang="nb-NO" sz="2400" dirty="0">
                <a:solidFill>
                  <a:schemeClr val="bg2">
                    <a:lumMod val="50000"/>
                  </a:schemeClr>
                </a:solidFill>
              </a:rPr>
              <a:t>	</a:t>
            </a:r>
            <a:endParaRPr lang="nb-NO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E73C-DF07-4FB0-BAA3-8A814403353A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8573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nb-NO" sz="3600" dirty="0">
                <a:solidFill>
                  <a:schemeClr val="accent6">
                    <a:lumMod val="50000"/>
                  </a:schemeClr>
                </a:solidFill>
              </a:rPr>
              <a:t>Om å innfri: </a:t>
            </a:r>
            <a:r>
              <a:rPr lang="nb-NO" sz="36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nb-NO" sz="36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b-NO" sz="3600" dirty="0" smtClean="0">
                <a:solidFill>
                  <a:schemeClr val="accent6">
                    <a:lumMod val="50000"/>
                  </a:schemeClr>
                </a:solidFill>
              </a:rPr>
              <a:t>som elev </a:t>
            </a:r>
            <a:r>
              <a:rPr lang="nb-NO" sz="3600" dirty="0">
                <a:solidFill>
                  <a:schemeClr val="accent6">
                    <a:lumMod val="50000"/>
                  </a:schemeClr>
                </a:solidFill>
              </a:rPr>
              <a:t>- som </a:t>
            </a:r>
            <a:r>
              <a:rPr lang="nb-NO" sz="3600" dirty="0" smtClean="0">
                <a:solidFill>
                  <a:schemeClr val="accent6">
                    <a:lumMod val="50000"/>
                  </a:schemeClr>
                </a:solidFill>
              </a:rPr>
              <a:t>foreldre </a:t>
            </a:r>
            <a:r>
              <a:rPr lang="nb-NO" sz="3600" dirty="0">
                <a:solidFill>
                  <a:schemeClr val="accent6">
                    <a:lumMod val="50000"/>
                  </a:schemeClr>
                </a:solidFill>
              </a:rPr>
              <a:t>- som </a:t>
            </a:r>
            <a:r>
              <a:rPr lang="nb-NO" sz="3600" dirty="0" smtClean="0">
                <a:solidFill>
                  <a:schemeClr val="accent6">
                    <a:lumMod val="50000"/>
                  </a:schemeClr>
                </a:solidFill>
              </a:rPr>
              <a:t>lærer</a:t>
            </a:r>
            <a:r>
              <a:rPr lang="nb-NO" sz="3200" dirty="0"/>
              <a:t/>
            </a:r>
            <a:br>
              <a:rPr lang="nb-NO" sz="3200" dirty="0"/>
            </a:br>
            <a:endParaRPr lang="nb-NO" sz="3200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Ja, hva </a:t>
            </a:r>
            <a:r>
              <a:rPr lang="nb-NO" sz="2800" dirty="0"/>
              <a:t>kan vi med rimelighet </a:t>
            </a:r>
            <a:r>
              <a:rPr lang="nb-NO" sz="2800" dirty="0" smtClean="0"/>
              <a:t>forvente</a:t>
            </a:r>
            <a:r>
              <a:rPr lang="nb-NO" sz="2800" dirty="0"/>
              <a:t> </a:t>
            </a:r>
            <a:endParaRPr lang="nb-NO" sz="2800" dirty="0" smtClean="0"/>
          </a:p>
          <a:p>
            <a:pPr lvl="1"/>
            <a:r>
              <a:rPr lang="nb-NO" sz="2400" dirty="0" smtClean="0"/>
              <a:t>av eleven?</a:t>
            </a:r>
          </a:p>
          <a:p>
            <a:pPr lvl="1"/>
            <a:r>
              <a:rPr lang="nb-NO" sz="2400" dirty="0" smtClean="0"/>
              <a:t>av læreren</a:t>
            </a:r>
            <a:r>
              <a:rPr lang="nb-NO" sz="2400" dirty="0"/>
              <a:t>? </a:t>
            </a:r>
            <a:endParaRPr lang="nb-NO" sz="2400" dirty="0" smtClean="0"/>
          </a:p>
          <a:p>
            <a:pPr lvl="1"/>
            <a:r>
              <a:rPr lang="nb-NO" sz="2400" dirty="0" smtClean="0"/>
              <a:t>av </a:t>
            </a:r>
            <a:r>
              <a:rPr lang="nb-NO" sz="2400" dirty="0"/>
              <a:t>skolen</a:t>
            </a:r>
            <a:r>
              <a:rPr lang="nb-NO" sz="2400" dirty="0" smtClean="0"/>
              <a:t>?</a:t>
            </a:r>
          </a:p>
          <a:p>
            <a:pPr lvl="1"/>
            <a:r>
              <a:rPr lang="nb-NO" sz="2400" dirty="0" smtClean="0"/>
              <a:t>av </a:t>
            </a:r>
            <a:r>
              <a:rPr lang="nb-NO" sz="2400" dirty="0"/>
              <a:t>foreldrene?</a:t>
            </a:r>
          </a:p>
          <a:p>
            <a:endParaRPr lang="nb-NO" sz="2800" dirty="0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E73C-DF07-4FB0-BAA3-8A814403353A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499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>
                <a:solidFill>
                  <a:schemeClr val="accent6">
                    <a:lumMod val="50000"/>
                  </a:schemeClr>
                </a:solidFill>
              </a:rPr>
              <a:t>Lojalitet</a:t>
            </a:r>
            <a:r>
              <a:rPr lang="nb-NO" sz="3200" dirty="0" smtClean="0"/>
              <a:t> 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9912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                			  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					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				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F8DC-9172-448C-A389-FFA0FDB32850}" type="slidenum">
              <a:rPr lang="nb-NO" smtClean="0"/>
              <a:t>3</a:t>
            </a:fld>
            <a:endParaRPr lang="nb-NO"/>
          </a:p>
        </p:txBody>
      </p:sp>
      <p:sp>
        <p:nvSpPr>
          <p:cNvPr id="5" name="Avrundet rektangel 4"/>
          <p:cNvSpPr/>
          <p:nvPr/>
        </p:nvSpPr>
        <p:spPr>
          <a:xfrm>
            <a:off x="635563" y="2132856"/>
            <a:ext cx="2253687" cy="486054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chemeClr val="tx1"/>
                </a:solidFill>
              </a:rPr>
              <a:t>Styringsverk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9" name="Avrundet rektangel 8"/>
          <p:cNvSpPr/>
          <p:nvPr/>
        </p:nvSpPr>
        <p:spPr>
          <a:xfrm>
            <a:off x="3899925" y="5329735"/>
            <a:ext cx="1632181" cy="486054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chemeClr val="tx1"/>
                </a:solidFill>
              </a:rPr>
              <a:t>Elevene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0" name="Avrundet rektangel 9"/>
          <p:cNvSpPr/>
          <p:nvPr/>
        </p:nvSpPr>
        <p:spPr>
          <a:xfrm>
            <a:off x="6276177" y="2138719"/>
            <a:ext cx="2349699" cy="486054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chemeClr val="tx1"/>
                </a:solidFill>
              </a:rPr>
              <a:t>Administrasjon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1" name="Avrundet rektangel 10"/>
          <p:cNvSpPr/>
          <p:nvPr/>
        </p:nvSpPr>
        <p:spPr>
          <a:xfrm>
            <a:off x="6437864" y="4887162"/>
            <a:ext cx="1878552" cy="486054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chemeClr val="tx1"/>
                </a:solidFill>
              </a:rPr>
              <a:t>Tidstrender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2" name="Avrundet rektangel 11"/>
          <p:cNvSpPr/>
          <p:nvPr/>
        </p:nvSpPr>
        <p:spPr>
          <a:xfrm>
            <a:off x="1257068" y="4887162"/>
            <a:ext cx="1632181" cy="486054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chemeClr val="tx1"/>
                </a:solidFill>
              </a:rPr>
              <a:t>Foreldre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3" name="Avrundet rektangel 12"/>
          <p:cNvSpPr/>
          <p:nvPr/>
        </p:nvSpPr>
        <p:spPr>
          <a:xfrm>
            <a:off x="7260299" y="3447864"/>
            <a:ext cx="1824203" cy="486054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chemeClr val="tx1"/>
                </a:solidFill>
              </a:rPr>
              <a:t>Kollegiet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4" name="Avrundet rektangel 13"/>
          <p:cNvSpPr/>
          <p:nvPr/>
        </p:nvSpPr>
        <p:spPr>
          <a:xfrm>
            <a:off x="59499" y="3447864"/>
            <a:ext cx="1787376" cy="486054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chemeClr val="tx1"/>
                </a:solidFill>
              </a:rPr>
              <a:t>Yrkesetiske verdier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5" name="Avrundet rektangel 14"/>
          <p:cNvSpPr/>
          <p:nvPr/>
        </p:nvSpPr>
        <p:spPr>
          <a:xfrm>
            <a:off x="3755907" y="1646802"/>
            <a:ext cx="1776199" cy="486054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chemeClr val="tx1"/>
                </a:solidFill>
              </a:rPr>
              <a:t>Politisk forvaltning</a:t>
            </a:r>
            <a:endParaRPr lang="nb-NO" dirty="0">
              <a:solidFill>
                <a:schemeClr val="tx1"/>
              </a:solidFill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72566">
            <a:off x="387534" y="485673"/>
            <a:ext cx="1131305" cy="1404156"/>
          </a:xfrm>
          <a:prstGeom prst="rect">
            <a:avLst/>
          </a:prstGeom>
          <a:solidFill>
            <a:schemeClr val="accent2"/>
          </a:solidFill>
          <a:ln>
            <a:noFill/>
          </a:ln>
          <a:scene3d>
            <a:camera prst="orthographicFront">
              <a:rot lat="0" lon="21299994" rev="0"/>
            </a:camera>
            <a:lightRig rig="threePt" dir="t"/>
          </a:scene3d>
          <a:extLst/>
        </p:spPr>
      </p:pic>
      <p:sp>
        <p:nvSpPr>
          <p:cNvPr id="6" name="Pil høyre 5"/>
          <p:cNvSpPr/>
          <p:nvPr/>
        </p:nvSpPr>
        <p:spPr>
          <a:xfrm rot="5400000">
            <a:off x="4499992" y="2237730"/>
            <a:ext cx="432048" cy="288032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Pil høyre 21"/>
          <p:cNvSpPr/>
          <p:nvPr/>
        </p:nvSpPr>
        <p:spPr>
          <a:xfrm rot="3110622">
            <a:off x="2852988" y="2667805"/>
            <a:ext cx="432048" cy="288032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Pil høyre 22"/>
          <p:cNvSpPr/>
          <p:nvPr/>
        </p:nvSpPr>
        <p:spPr>
          <a:xfrm rot="7311051">
            <a:off x="5892147" y="2691016"/>
            <a:ext cx="432048" cy="288032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Pil høyre 23"/>
          <p:cNvSpPr/>
          <p:nvPr/>
        </p:nvSpPr>
        <p:spPr>
          <a:xfrm rot="16200000">
            <a:off x="4486136" y="4959170"/>
            <a:ext cx="432048" cy="288032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Pil høyre 24"/>
          <p:cNvSpPr/>
          <p:nvPr/>
        </p:nvSpPr>
        <p:spPr>
          <a:xfrm rot="10800000">
            <a:off x="6447478" y="3609293"/>
            <a:ext cx="768085" cy="162018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Pil høyre 25"/>
          <p:cNvSpPr/>
          <p:nvPr/>
        </p:nvSpPr>
        <p:spPr>
          <a:xfrm>
            <a:off x="1923915" y="3609293"/>
            <a:ext cx="768085" cy="162018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7" name="Pil høyre 26"/>
          <p:cNvSpPr/>
          <p:nvPr/>
        </p:nvSpPr>
        <p:spPr>
          <a:xfrm rot="14160568">
            <a:off x="5937164" y="4590472"/>
            <a:ext cx="432048" cy="288032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8" name="Pil høyre 27"/>
          <p:cNvSpPr/>
          <p:nvPr/>
        </p:nvSpPr>
        <p:spPr>
          <a:xfrm rot="18591267">
            <a:off x="2840145" y="4553527"/>
            <a:ext cx="432048" cy="288032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0" y="3031736"/>
            <a:ext cx="2540000" cy="138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ktangel 6"/>
          <p:cNvSpPr/>
          <p:nvPr/>
        </p:nvSpPr>
        <p:spPr>
          <a:xfrm>
            <a:off x="6946005" y="5643247"/>
            <a:ext cx="1370411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800" dirty="0" smtClean="0">
                <a:solidFill>
                  <a:schemeClr val="tx1"/>
                </a:solidFill>
              </a:rPr>
              <a:t>+++</a:t>
            </a:r>
          </a:p>
          <a:p>
            <a:pPr algn="ctr"/>
            <a:r>
              <a:rPr lang="nb-NO" sz="1200" dirty="0">
                <a:solidFill>
                  <a:schemeClr val="tx1"/>
                </a:solidFill>
              </a:rPr>
              <a:t>n</a:t>
            </a:r>
            <a:r>
              <a:rPr lang="nb-NO" sz="1200" dirty="0" smtClean="0">
                <a:solidFill>
                  <a:schemeClr val="tx1"/>
                </a:solidFill>
              </a:rPr>
              <a:t>æringsliv, medier, UH-sektoren osv.</a:t>
            </a:r>
            <a:endParaRPr lang="nb-NO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41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27449" y="404664"/>
            <a:ext cx="9001000" cy="1143000"/>
          </a:xfrm>
        </p:spPr>
        <p:txBody>
          <a:bodyPr>
            <a:noAutofit/>
          </a:bodyPr>
          <a:lstStyle/>
          <a:p>
            <a:r>
              <a:rPr lang="nb-NO" sz="3200" dirty="0" smtClean="0">
                <a:solidFill>
                  <a:schemeClr val="accent6">
                    <a:lumMod val="50000"/>
                  </a:schemeClr>
                </a:solidFill>
              </a:rPr>
              <a:t>Litt om skolens kvalitetsbegrep</a:t>
            </a:r>
            <a:br>
              <a:rPr lang="nb-NO" sz="3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b-NO" sz="32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nb-NO" sz="3200" dirty="0">
                <a:solidFill>
                  <a:schemeClr val="accent6">
                    <a:lumMod val="50000"/>
                  </a:schemeClr>
                </a:solidFill>
              </a:rPr>
            </a:br>
            <a:endParaRPr lang="nb-NO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sz="2800" dirty="0"/>
              <a:t>Lærerens primæroppdrag er å berike elevenes læring og utvikling! </a:t>
            </a:r>
            <a:endParaRPr lang="nb-NO" sz="2800" dirty="0" smtClean="0"/>
          </a:p>
          <a:p>
            <a:endParaRPr lang="nb-NO" sz="2800" dirty="0"/>
          </a:p>
          <a:p>
            <a:r>
              <a:rPr lang="nb-NO" sz="2800" dirty="0" smtClean="0"/>
              <a:t>Alle </a:t>
            </a:r>
            <a:r>
              <a:rPr lang="nb-NO" sz="2800" dirty="0"/>
              <a:t>elever er unike enkeltpersoner. </a:t>
            </a:r>
            <a:endParaRPr lang="nb-NO" sz="2800" dirty="0" smtClean="0"/>
          </a:p>
          <a:p>
            <a:endParaRPr lang="nb-NO" sz="2800" dirty="0" smtClean="0"/>
          </a:p>
          <a:p>
            <a:r>
              <a:rPr lang="nb-NO" sz="2800" dirty="0" smtClean="0"/>
              <a:t>De </a:t>
            </a:r>
            <a:r>
              <a:rPr lang="nb-NO" sz="2800" dirty="0"/>
              <a:t>er mennesker med ulik viljestyrke, ulik sjøloppfatning, ulike </a:t>
            </a:r>
            <a:r>
              <a:rPr lang="nb-NO" sz="2800" dirty="0" smtClean="0"/>
              <a:t>sjøltillit.</a:t>
            </a:r>
            <a:endParaRPr lang="nb-NO" sz="2800" dirty="0">
              <a:solidFill>
                <a:schemeClr val="bg2">
                  <a:lumMod val="50000"/>
                </a:schemeClr>
              </a:solidFill>
            </a:endParaRPr>
          </a:p>
          <a:p>
            <a:endParaRPr lang="nb-NO" sz="2800" dirty="0" smtClean="0"/>
          </a:p>
          <a:p>
            <a:r>
              <a:rPr lang="nb-NO" sz="2800" dirty="0" smtClean="0"/>
              <a:t>Å </a:t>
            </a:r>
            <a:r>
              <a:rPr lang="nb-NO" sz="2800" dirty="0"/>
              <a:t>innta klasserommet </a:t>
            </a:r>
            <a:r>
              <a:rPr lang="nb-NO" sz="2800" dirty="0" smtClean="0"/>
              <a:t>er et </a:t>
            </a:r>
            <a:r>
              <a:rPr lang="nb-NO" sz="2800" dirty="0" smtClean="0"/>
              <a:t>vågestykke</a:t>
            </a:r>
            <a:r>
              <a:rPr lang="nb-NO" sz="28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endParaRPr lang="nb-NO" sz="28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nb-NO" sz="2800" dirty="0" smtClean="0"/>
              <a:t>Kvalitet </a:t>
            </a:r>
            <a:r>
              <a:rPr lang="nb-NO" sz="2800" dirty="0" smtClean="0"/>
              <a:t>er vel i stor grad betinga av lærerens evne til å skape engasjement og gjøre </a:t>
            </a:r>
            <a:r>
              <a:rPr lang="nb-NO" sz="2800" dirty="0" smtClean="0"/>
              <a:t>undervisningen</a:t>
            </a:r>
            <a:r>
              <a:rPr lang="nb-NO" sz="2800" dirty="0" smtClean="0"/>
              <a:t> begripelig.</a:t>
            </a:r>
          </a:p>
          <a:p>
            <a:endParaRPr lang="nb-NO" sz="2800" dirty="0"/>
          </a:p>
          <a:p>
            <a:r>
              <a:rPr lang="nb-NO" sz="2800" dirty="0" smtClean="0"/>
              <a:t>En annen viktig dimensjon er å verdsette </a:t>
            </a:r>
            <a:r>
              <a:rPr lang="nb-NO" sz="2800" dirty="0" smtClean="0"/>
              <a:t>eleven som menneske! </a:t>
            </a:r>
          </a:p>
          <a:p>
            <a:endParaRPr lang="nb-NO" sz="2800" dirty="0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E73C-DF07-4FB0-BAA3-8A814403353A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11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-108520" y="404664"/>
            <a:ext cx="9324528" cy="1143000"/>
          </a:xfrm>
        </p:spPr>
        <p:txBody>
          <a:bodyPr>
            <a:noAutofit/>
          </a:bodyPr>
          <a:lstStyle/>
          <a:p>
            <a:r>
              <a:rPr lang="nb-NO" sz="2800" dirty="0">
                <a:solidFill>
                  <a:schemeClr val="accent6">
                    <a:lumMod val="50000"/>
                  </a:schemeClr>
                </a:solidFill>
              </a:rPr>
              <a:t>Hva så med foreldrerollen?</a:t>
            </a:r>
            <a:br>
              <a:rPr lang="nb-NO" sz="28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nb-NO" sz="3200" dirty="0"/>
              <a:t/>
            </a:r>
            <a:br>
              <a:rPr lang="nb-NO" sz="3200" dirty="0"/>
            </a:br>
            <a:endParaRPr lang="nb-NO" sz="3200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Å være forelder har også blitt en skvissituasjon </a:t>
            </a:r>
          </a:p>
          <a:p>
            <a:endParaRPr lang="nb-NO" sz="2400" dirty="0" smtClean="0"/>
          </a:p>
          <a:p>
            <a:r>
              <a:rPr lang="nb-NO" sz="2400" dirty="0" smtClean="0"/>
              <a:t>Hva </a:t>
            </a:r>
            <a:r>
              <a:rPr lang="nb-NO" sz="2400" dirty="0"/>
              <a:t>er idealet? </a:t>
            </a:r>
            <a:endParaRPr lang="nb-NO" sz="2400" dirty="0" smtClean="0"/>
          </a:p>
          <a:p>
            <a:pPr marL="0" indent="0">
              <a:buNone/>
            </a:pPr>
            <a:endParaRPr lang="nb-NO" sz="2400" dirty="0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E73C-DF07-4FB0-BAA3-8A814403353A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11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>
                <a:solidFill>
                  <a:schemeClr val="accent6">
                    <a:lumMod val="50000"/>
                  </a:schemeClr>
                </a:solidFill>
              </a:rPr>
              <a:t>Ja, vi bruker mer tid på barna enn noen gang!! </a:t>
            </a:r>
            <a:endParaRPr lang="nb-NO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Foreldrene </a:t>
            </a:r>
            <a:r>
              <a:rPr lang="nb-NO" sz="2800" dirty="0"/>
              <a:t>skal i tillegg pleie seg sjøl; innfri idealet om god helse </a:t>
            </a:r>
            <a:endParaRPr lang="nb-NO" sz="2800" dirty="0" smtClean="0"/>
          </a:p>
          <a:p>
            <a:r>
              <a:rPr lang="nb-NO" sz="2800" dirty="0" smtClean="0"/>
              <a:t>Og </a:t>
            </a:r>
            <a:r>
              <a:rPr lang="nb-NO" sz="2800" dirty="0"/>
              <a:t>hva gjør så dette livet med våre håpefulle barn? </a:t>
            </a:r>
          </a:p>
          <a:p>
            <a:endParaRPr lang="nb-NO" sz="2800" dirty="0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E73C-DF07-4FB0-BAA3-8A814403353A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11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>
                <a:solidFill>
                  <a:schemeClr val="accent6">
                    <a:lumMod val="50000"/>
                  </a:schemeClr>
                </a:solidFill>
              </a:rPr>
              <a:t>Noen helsefaglige miljø har oppdaga konsekvensene av samtidas prestasjonskultur </a:t>
            </a:r>
            <a:endParaRPr lang="nb-NO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sz="2800" dirty="0" smtClean="0"/>
          </a:p>
          <a:p>
            <a:r>
              <a:rPr lang="nb-NO" sz="2800" dirty="0" smtClean="0"/>
              <a:t>Kanskje </a:t>
            </a:r>
            <a:r>
              <a:rPr lang="nb-NO" sz="2800" dirty="0"/>
              <a:t>er det på tide å vekke bevisstheten om </a:t>
            </a:r>
            <a:r>
              <a:rPr lang="nb-NO" sz="2800" dirty="0" smtClean="0"/>
              <a:t>våre prioriteringer, våre livsmåter?</a:t>
            </a:r>
          </a:p>
          <a:p>
            <a:endParaRPr lang="nb-NO" sz="2800" dirty="0" smtClean="0"/>
          </a:p>
          <a:p>
            <a:r>
              <a:rPr lang="nb-NO" sz="2800" dirty="0" smtClean="0"/>
              <a:t>Helsevesenet </a:t>
            </a:r>
            <a:r>
              <a:rPr lang="nb-NO" sz="2800" dirty="0"/>
              <a:t>– innafor området psykisk helse - får nye pasientgrupper: barn og voksne som blir syke av prestasjonsjaget!</a:t>
            </a:r>
            <a:endParaRPr lang="nb-NO" sz="2800" dirty="0">
              <a:solidFill>
                <a:schemeClr val="bg2">
                  <a:lumMod val="50000"/>
                </a:schemeClr>
              </a:solidFill>
            </a:endParaRPr>
          </a:p>
          <a:p>
            <a:endParaRPr lang="nb-NO" sz="2800" dirty="0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E73C-DF07-4FB0-BAA3-8A814403353A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11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160338"/>
            <a:ext cx="8229600" cy="1143000"/>
          </a:xfrm>
        </p:spPr>
        <p:txBody>
          <a:bodyPr>
            <a:normAutofit/>
          </a:bodyPr>
          <a:lstStyle/>
          <a:p>
            <a:r>
              <a:rPr lang="nb-NO" sz="3200" dirty="0" smtClean="0">
                <a:solidFill>
                  <a:schemeClr val="accent6">
                    <a:lumMod val="50000"/>
                  </a:schemeClr>
                </a:solidFill>
              </a:rPr>
              <a:t>Det handler mye om å forstå</a:t>
            </a:r>
            <a:br>
              <a:rPr lang="nb-NO" sz="3200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nb-NO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518374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E73C-DF07-4FB0-BAA3-8A814403353A}" type="slidenum">
              <a:rPr lang="nb-NO" smtClean="0"/>
              <a:t>8</a:t>
            </a:fld>
            <a:endParaRPr lang="nb-NO"/>
          </a:p>
        </p:txBody>
      </p:sp>
      <p:sp>
        <p:nvSpPr>
          <p:cNvPr id="8" name="Rektangel 7"/>
          <p:cNvSpPr/>
          <p:nvPr/>
        </p:nvSpPr>
        <p:spPr>
          <a:xfrm>
            <a:off x="6688864" y="2175476"/>
            <a:ext cx="1440160" cy="7200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 smtClean="0">
                <a:solidFill>
                  <a:srgbClr val="002060"/>
                </a:solidFill>
              </a:rPr>
              <a:t>Lærer</a:t>
            </a:r>
            <a:endParaRPr lang="nb-NO" b="1" dirty="0">
              <a:solidFill>
                <a:srgbClr val="002060"/>
              </a:solidFill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6804248" y="4365104"/>
            <a:ext cx="1440160" cy="720080"/>
          </a:xfrm>
          <a:prstGeom prst="rect">
            <a:avLst/>
          </a:prstGeom>
          <a:solidFill>
            <a:srgbClr val="7030A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 smtClean="0">
                <a:solidFill>
                  <a:srgbClr val="FFFF00"/>
                </a:solidFill>
              </a:rPr>
              <a:t>Foreldre</a:t>
            </a:r>
            <a:endParaRPr lang="nb-NO" b="1" dirty="0">
              <a:solidFill>
                <a:srgbClr val="FFFF00"/>
              </a:solidFill>
            </a:endParaRPr>
          </a:p>
        </p:txBody>
      </p:sp>
      <p:cxnSp>
        <p:nvCxnSpPr>
          <p:cNvPr id="11" name="Rett pil 10"/>
          <p:cNvCxnSpPr>
            <a:stCxn id="8" idx="1"/>
          </p:cNvCxnSpPr>
          <p:nvPr/>
        </p:nvCxnSpPr>
        <p:spPr>
          <a:xfrm flipH="1">
            <a:off x="3520512" y="2535516"/>
            <a:ext cx="3168352" cy="1151444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pil 12"/>
          <p:cNvCxnSpPr>
            <a:stCxn id="9" idx="1"/>
          </p:cNvCxnSpPr>
          <p:nvPr/>
        </p:nvCxnSpPr>
        <p:spPr>
          <a:xfrm flipH="1" flipV="1">
            <a:off x="3491880" y="3861048"/>
            <a:ext cx="3312368" cy="864096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https://encrypted-tbn2.gstatic.com/images?q=tbn:ANd9GcRW1_PMPZkridElCXPElf_RbdnTddxR875zOzZZWX7lTS_HKPDb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62" y="2708920"/>
            <a:ext cx="2286000" cy="17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2" descr="data:image/jpeg;base64,/9j/4AAQSkZJRgABAQAAAQABAAD/2wCEAAkGBxQREhQUERQWFhUXFxcaFxYXFRoWFxcYGBgYFhUaFhkaHiggGiElHRkYITYkJykrLjEuGx8zODMsNyktLisBCgoKBQUFDgUFDisZExkrKysrKysrKysrKysrKysrKysrKysrKysrKysrKysrKysrKysrKysrKysrKysrKysrK//AABEIAL0BCwMBIgACEQEDEQH/xAAcAAEAAgMBAQEAAAAAAAAAAAAABgcEBQgDAQL/xABKEAABAwIDBQQFCAYIBQUAAAABAAIDBBEFITEGBxJBYRMiUXEygYKRoQgUI0JSYnKxFSQzc5KiQ1NjlLLBwtGTw9Lh8BclNFSD/8QAFAEBAAAAAAAAAAAAAAAAAAAAAP/EABQRAQAAAAAAAAAAAAAAAAAAAAD/2gAMAwEAAhEDEQA/ALxREQEREBERAREQEREBERAREQEREBERAREQEREBERAREQEREBERAREQEREBERAREQEREBERAREQEREBFiVOKQxPbHJNGx7/AEGOka1z/wALSbn1LLQEREBERAREQEREBERAREQEREBERAREQEREBERAREQEREBERAREQFVG9Hey2j4qahLX1Oj5MnMh8R4Of00HO+i1G9vevbjo8Of3s2y1DTpyLISOfIuGnLPMYOwG7aGlh/SGN8McbQHMgkyAH1TMNSTyj18RfJBDcF2ExPF3OqAxxDzczzu4Q8+IJ7zhyuARlZSE7PbQ4Q3igdK+Jtu7C/t2AfunAkDqGrZbTb9pOPhw6FjYmmwfM0lzwPBjSAwe8+S+UG/+YW7ejjf4mORzPgQ780Hjg2/iqjPDWU8ctjYlhMTx43BuCfUFZOy+9bD64tYJDDKchHNZlzewDX3LCTyF7nwVc45vBwXEv/m0EzJD/TRhnGPN4cC4dCCOirnH8Pom3dRVZkb/AFcsTo5R7QBY73t8kHYqKt9w2I1E+G/rBLmslcyFztTGA3K51AdxAHpbkrIQEREBERAREQEREBRXeHtrFhNP2jxxyvuIYr243C1yfBrbi56gc1KlzDv02hFXiTo2OvHTN7IW07S95T77N9hBhYdvUxGOrFS+d0gJ78BNoSy+bWs0ZloRn5536cwLF4qynjqIHcUcjbg+HItPgQQQR4gqkd1+6uOsw+aerBD52ltOcwYwDlLbndw/hB+0vbcnj0lBWTYVV90l7uzBvZszfSaL8ntFwedhb0kF7oiICIiAiIgIiICIiAiL442zOiD6VRG9remZS6iw1xLT3ZZmZl98iyIjlyLhroMtfDexvQNUXUOGkmNx4JJWXJmJNuzitmWk5XHpaDLXN2S2Up8Apv0litjUW+hhyJY4i4a0c5PE6NF/NB5bH7IU+CU4xLGLdqLGGDIua7VoDT6UnPwbqbWuIlimJ4htNWCOJvcBuyO5EULdOOR1tetrnQDkjGV+1Fff0WN1OfZU0ROnVxt5uI5AZdEbJbLwYbAIKZthq959OR3Nzzz8tByQR/YvdZRUDAXxtqJ7DillaHAH+zYbhg+PVbms2Fw6Ukvoqck6kRNaT622KkSIILPuiwl5v81t+GWUfDjsvxT7n8JY4H5u51uTpZCPWOLNT1EHjSUrImNjiY1jGgBrWgNa0DQADReyIgIiICIiAiIgIiINDt1tAMPoZ6g+k1tox9qR3djHvNz0BXLmxeBPxSvjhJJ43l8r+YYDxSOJ8Tp5kKf/ACidpO1qIqJh7sI7SUf2jx3AerWZ/wD6FbXc7QMwzDKnFagWL2ngByPZsNmgX5ySZdeFhQSHbzebDg8kNJBCJC0M7RodwiKOwDWj7xbnY6C3ioxvwwbibTYxRn+r43t9TqeXz0b/AAKm8WxGSqmlnlN3yOL3HqToPADQdLK/tz2IxYnhElBObuia6Jw59k+5jcPwm46cAQTnYTaRuJUUVQ23ERwyNH1ZG5PH+Y6EKQKgdyuJPw/E6jDJzk9z2jw7WK+Y8A5gPuar+QEREBERAREQERfiaVrGlzyGtaCXOJsABmSScgAEH17wASSAALknIADUlc/b1t5j655ocOLjE48D3sBLqhxNuCMDPgJyyzd5a/neXvFlxSX5hhge6JzuEloPHUHwA1DPz1OSmGxmxtLs/Sura9zTOG952ojuP2cI+s46X5+V0Gt2S2TptnqY4jihBqbfRxizuBzgbRxDR0hzu7QC+dgSYTT09dtTXlzu5CzU5mOnjJ9Fv2nn3k55AZZTYqzaqv4s4qWM2vqyFh5Dk6R3/lgF0Bs7gUNDAyCmYGsb73Hm5x5k+KD87M7PQYfA2CmZwsGZP1nu5ueeZP8A20W1REBERAREQEREBERAREQEREBYWNYmylglnlNmRMc8+yL2HU6etZqp/wCUVtD2dNDRsPemdxyfu4z3QfxPsfYKCncNpZcYxJrST2lTMXPOvC0kueR0a0H3BWbv9xlkENNhlP3WNa172jkxg4IW/Bxt0aV+/k/4C2GKoxKfutDXMjcdAxnemf7wG3+65V1JJJjeL53vUzgAc2RDL+WNvwQXRuZ2OjjwsunjDnVrSZA4X+hNxG3yt3va6Km9ocHrcBrH9m6WIXcIp2XDZIzoOIZE2Au3kR5FdX08LWNaxgs1oDWjwAFgPcv09gIsQCPAi4QcybodnqqtxKKqIf2ccnaSzuvZzhc8IcfScTr0uSunV8a0DIZBfUBERAREQERYeLYnFSxPmqJGxxsF3OdoPADmSTkAMycgg9quqZEx0kjgxjAXOc42a0DMkk6LnvbzbqoxycUOGseYHOsABZ09j6T/ALDBrY28T4DB2422qceqWUdG1whc8COLR0rvty20AGdtGgEnS6trZjZ+i2do3SzyNDyB20x9J7tRHGNbeDRmdT0Dw2L2NpMApX1NU9plDLzTnRg+xENczYZd5xt0Ar6U1e1lb3eKGghdqdGDxPJ0rhy0aOmZjG8neFLi0lgDHTMP0cV8ydOOS2RdbloNBzJwaDeBiFPC2Cnn7GJosGxxxt8yTw8RJ5klB1VgOCw0UDIKZgZGwZDmTzc48yfFbBzgNTZciDHMWq/RmrZfwOlcPczJeb9lsUlzdSVr+roZT8SEHXXzpn22/wAQXo14OhB8s1x5JsXiLdaGr/u8h/JqwpKeqpCC5s8B5EtfEb+uyDtJFyfgG9HEqQi1Q6Vg+pP9ID6z3h6iri2V31UNS0NqiaWXQ8QLoifuvAy9oDzKCzkWrotpKSbOKqgf+GZjveAclmOrohmZGAfjH+6DIRR7FduMPpgTNWQAjVrZBI/+Bl3fBVnj+/xocW0VNxAXtJM7hv1DG5283DyQXai5er982KyejLHF+7ib/r4itPNvHxR2tbN7JDf8ICDrlFyA3b7Egb/Pqj/iuPwK3eE74cUgPembMPsyxtP8zbO+KDqRFT+zm/inks2thdAfts+lj8yPSHqDlZ+DY5T1jOOlmjlbz4HAkdHDVp6EBBsHOAFzkBqVyjtliL8axdwg7wkkbDB4cDTwh3ke88+ZVxb+9opaShZHC7hdUPLHO59mGkvA8CbtF/C6iHyeNmOKSWvlHdjvHDf7ZH0jh5NIbf77vBBu98OIMwvCYMOpzYytDOvZR2Mjj1c4gdbuUf8Ak5YFx1E9W4ZRNEbDy45M3EdQ0W9tQrejtL+kcQllabxM+ji8OBhOY/ES53rXQ+6jAPmOGQRkWkeO1k8eOSxseobwt9lBL0REBERAREQEREGNiNaynikmlPDHGxz3nwa0XOXPTRcp7xNu5sWmu67IGE9lDfIcuJ/i8jny0HXp7a/CjWUVTTtNnSxPa0nTit3L9L2XJuGTOw2ta6ppg98LjxQTAgE2IFx0NiNRkNUGdsicSo3/ADuhgmNmOBkFO6SPgOZueEjkDfopTh2xeL4+8T1kjmR/VfMC0W59jCAOmfdB8Ssqs39Vht2NPTxj73G/3Wc2yuHY7an9I4e2rY0NfwvDmahsjLggdDkR0IQV9Nu4wTCmh2JVJkda4a9/BxW+xFH3yPWVrJd5+E0ZIw/C2uIyD3tZHfreznn12Wg3Y7Ifp2pnmrZZHNYWukIPfle8mw4j6Is06DwAtyvnCNh8PpQOxpIQR9ZzA9/8b7n4oKdfvyr5MqekhHThkk/wkL5/6tY3/wDUZ/dZv+tdBMjDRYAAeAFl+kHPrN+OIRH9YpIf4ZIj8XFSHCN+1JNZlZTPiByJaRMwfiFg63kCrfewHIgEdRdaHGNiaCrBE9JCSfrBgY/1PZZ3xQRfEN3+EYxF21LwMLtJaYhovqQ+O1r+IIDlBMT3B1TSfm9TDIPCQOiPwDgvPaXD5tlq+Keje59LNe8bj6QaRxxvsLXAcC12uZ8De/sNrWTxRzRm7JGNe0+LXAEfmg5tk3J4oNGwu8ph/mAvsW5HFDqIG+cv+wKnO9res+kkdR0BHbNylmI4hGSPQjByLvEm4Gmt7UtPtZXPcXOrKkuPPt3j3WOSCxqDcFVu/bVMDPwB8h+Ib+aluEbiaGPOolmmPhcRN9zbu/mWHuN2/mq3vo6x5keGccUjvSIaQHscfrHMEHWwd0W3334w9kVLRxPMZrJgx726iIFocPWXt8wCOZQecmz+zVOSx5pA4ZEOqC5wPXvkg+a+s2c2an7rDRknk2q4XeoCQFRaf5P0mfBWsPhxQkfEPK1lTuFrh6E9M7zdI0/4D+aCfVW5XC5heIyx30McvGP5w5RXGNwLwCaSra7wbMwt/nZf/Co+N1eN0h4qbXxgqQw/zFpK2EG1G0eHft4ZpWDXtYe1b/xI8/e5BC9pN3+IUALp6d3Zj+lZ9JHbxJb6I/FZR+grpIHiSGR8bxo5ji1w9YV/7Mb8qaYhlbE6nccuMHtIvay4m+4jqvu8DdTBiDRU4YYmSO7xDTaGYHPiBbcNd1GR5+KCmMb2nrcUMEVTL2pYeGO7WtzkLR3uEC5yaLlXTvCxKPA8Hioac2mkZ2bba2OdRKbaXJIHV3RVBXbvMTpzd9JKLH0mcLxlzBYStDi2ITzyF1TI+SQDhJkcXOAbkG3Phn8UG43cYD8/xGnhIuzi45PDs2d51/O3D7QXXoCpf5OWz3DHPWvGch7KI2z4WnikI6F3CPYKulAREQEREBERAREQFr8VwSnqhapgilHLtGNdbyJFwtgiCit827ekpaU1dGwxFr2h8YJLHB54QQDfhINtMtcl9+TfjI/WqNx1tMweOjJP9HxVk708JdV4XVRMBLwwPaBmSYnCSwHiQ0j1rmPYrH3YfWwVIvZjxxgfWjd3ZB58JNutkFp7i3fM8SxChfkc+G/MwyFp94ff1K9FRG8sfo7FKPGKbvwTcBcW6O7vC8D8cRy6glXhRVbJo2SRuDmPaHNcNC1wuCPUg90REBERBTvyk5B81pG/WMziPIMIPxIUp2RrjSYBDO/MxUZkA8bNc9g9YsFWe+GqOKYxT0EBv2ZEVxnaSQh0p8mtDb/hKm2+7E2UWEimjyM3BCwDURx2c8+VmhvtoKL2TwWTFa+OEuPFM9zpZNSG5vld52vbqR4q99td1tD+jpRS07Y5ooy+N7bl7iwX4Xm/e4gCM+ZUW+TfgfeqaxwyAEMZ87Pk/JnvKvN7QQQdDkfWg5F3ZYj83xWik5ds1h8pbxH4PVp78Hf+5YSPv/8AOi/2VLV8ZpauRrcnQzOA843kD8lbm/qru/CqtmbS1zx6jDIM+t/ggvZF508we1rmm4cAQfEEXC9EBERBW++fZWlmw+oqTExs8TQ5srQGuNnAFriPSBBOvNc+YHJV8MxppZI2xRmSTglcwBoc1l8jmbvaPWujt+NX2eD1AvYvdEwdbyNcR7mlU3hNKKbZ6sndk+rnigZ1ZE7tHW8yHj2QggtXXSym8sj3nxe8uPxKy8DwKesmiggjcXyHu5GwF7FxP2RzK2m7bZ39IYhBA4XjuXy/u2ZuHrNm+0uuYYmsAa0BrQAAALAAaABBg7PYQyjpoaeP0YmBoPiR6Tj1JufWtiiICIiAiIgIiICIiAiIgLmLfHsI7D6gzwt/VZnEtsMonnN0Z8BqR0y5Lp1YmK4bFUxPhnYHxvFnNOhH+RGoIzBQUNuzxqHEqKTBa51iQTSyE5gjvBo6tOYHNt2+ebu323fhEz8LxS7WMeWxyatiJzsTr2brhwdy4s8tIzvE3YVGGPM9Nxy0wPEJG/tIbZjtLaW+2MvGyhuP7QT1z2PqXB8jGBnHwgOc0EkcZHpHO19UHZkMrXtDmEOaRcOBuCDoQRqv2uPdmttq3D8qWdzWf1Zs+M+PddcDzFipvTb+a4Cz4adx8Q17feOMoOi1Bt5+8CPC4S1hDqt4+ij14b5dpIOTRyH1jlpciuY9tdocT7lJT9k13144iwW/eyktHqsVsMK2Jo8Kd89x6qZLUX4hEXGS7uRIPfmdpy4RzvqgytzeyJpWyYriJ4Xua5zDIbFjHXdJK8nQuF/Vf7SrTeNtS/GK8GEOMYIip2WzIJte32nu/wAhyWfvM3ny4p9DEDFSgg8BPfkINwZbZWGRDRkDnc5WmG4vd84FuI1TSMv1Zh1zFu1I8j3ff4FBaew2zww+igphbiY27yPrSO7zz7zYdAFvkRByhviww0+LVItYSOEreokAJ/m4h6lK61pxPZiNzc5aCSzgNezaC0+oRvY72Cphv12KdWQNqqdvFNACHNAzfFqbeJabm3gXc7BVRuq22GGTvbOOKlnAbM21+HUB4bztcgjmCfAILl3IbVtrKFsDnfTUwDHA6uj/AKN48cu6eo6hWMub9o9majCJ24ng7+1pHXc18ffDGuzdHKBqzlfoL2IBNgbJb6qKpaG1d6aXQ3BdE4/deM2+0BbxKC0EWto8fpZheKpgePFsrHfkVi41tfRUjC+epibYX4Q8Oe7o1jbuPuQVj8pPFQIqSlGrnumd0DRwM9/G/wByhe8yX5vRYXh4yMcHbzN/tJswD1Hf/iXvTzHH8Wkq5xwUdOBJKXaR08Vy1jjpxPIOXV1tFE8brZcWxF72NJkqJQ2Nng3JsbelmgXPQlBa/wAm/ArMqaxw9IiGM2zsLPlt0J4B7JV2LU7K4IyhpIaaPSNgBP2nHN7vW4k+tbZAREQEREBERAREQEREBERAREQfCL6qttsdzdHWEyU5+aynM8DbxOPWPK3skeRVlIg5hxbcvicJ+jZHOPGOQA26iThPqF1g0mA43QfsaaqZ1ji7T4tBXViIOVq3GsecOGR2IAfglZ+TQtFBsxiFTJlS1Mj3HNzo36+LnuFh5krsZEFMbuNzIhc2oxMNe8WLacEOY0+MpGTz90ZdSrmAX1EBERAVL7090Rmc6qw1oDzcy04yDjzdFyB8W6HlnkboRByHsxthW4TI5sTi0XtJTytJYToQ5hsWnqLFSp+L4FiedVDJh851kg78JN9S0A66+gPNXVthsFR4mL1EdpLWE0dmyDwudHDo4FVBj24irjJNJNHM3OzX3ik6Dm0+dwg153WQzZ0WLUUo5B7uzcPMAuPwWTS7pqeHvYhilLGwatieC49Gl5GfsnyUPxLYDEqf9pRT+bGdqPfHxBfcK2AxKpNo6OYfekZ2Tf4pLBBu9uNsabsBh+EMMdGDeWQgh9Q4WsXX71shrmbDIAWU+3Gbv3QD5/VMtI5v0DHDNjXDOQ+BcMh4Anxyyd3u5mOke2evc2aVubYm5xMPIuJF3keQA65FW2gIiICIiAiIgIiICIiAiIgIiICIiAiIgIiICIiAiIgIiICIiAiIgIiICIiAiIgIiICIiAiIgIiICIiAiIgIiICIiAiIgIiICIiAiIgIiICIiAiIgIiICIiAiIgIiICIiAiIg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0736">
            <a:off x="4234953" y="2734621"/>
            <a:ext cx="1510342" cy="801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74480">
            <a:off x="4471966" y="3892294"/>
            <a:ext cx="1510342" cy="801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9959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>
                <a:solidFill>
                  <a:schemeClr val="accent6">
                    <a:lumMod val="50000"/>
                  </a:schemeClr>
                </a:solidFill>
              </a:rPr>
              <a:t>Velferdsstaten – både svøpe og strupe?</a:t>
            </a:r>
            <a:endParaRPr lang="nb-NO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Velferdsutviklinga har gitt både skole og heimsituasjonen helt nye rammevilkår </a:t>
            </a:r>
          </a:p>
          <a:p>
            <a:r>
              <a:rPr lang="nb-NO" sz="2800" dirty="0" smtClean="0"/>
              <a:t>Velferdssamfunnet tegner store idealbilder. Det har </a:t>
            </a:r>
            <a:r>
              <a:rPr lang="nb-NO" sz="2800" dirty="0"/>
              <a:t>gjort oss til et feilsøkende samfunn: Skolen har </a:t>
            </a:r>
            <a:r>
              <a:rPr lang="nb-NO" sz="2800" dirty="0" smtClean="0"/>
              <a:t>fått </a:t>
            </a:r>
            <a:r>
              <a:rPr lang="nb-NO" sz="2800" dirty="0"/>
              <a:t>lav terskel for avvik. </a:t>
            </a:r>
            <a:endParaRPr lang="nb-NO" sz="2800" dirty="0" smtClean="0"/>
          </a:p>
          <a:p>
            <a:r>
              <a:rPr lang="nb-NO" sz="2800" dirty="0" smtClean="0"/>
              <a:t>Skolen sjøl, sammen med de omliggende hjelpetjenester, registrerer, tester og rapporterer.</a:t>
            </a:r>
          </a:p>
          <a:p>
            <a:pPr marL="0" indent="0">
              <a:buNone/>
            </a:pPr>
            <a:endParaRPr lang="nb-NO" sz="28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E73C-DF07-4FB0-BAA3-8A814403353A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4531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1490</TotalTime>
  <Words>764</Words>
  <Application>Microsoft Office PowerPoint</Application>
  <PresentationFormat>Skjermfremvisning (4:3)</PresentationFormat>
  <Paragraphs>135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18</vt:i4>
      </vt:variant>
    </vt:vector>
  </HeadingPairs>
  <TitlesOfParts>
    <vt:vector size="19" baseType="lpstr">
      <vt:lpstr>Office-tema</vt:lpstr>
      <vt:lpstr>PowerPoint-presentasjon</vt:lpstr>
      <vt:lpstr>Om å innfri:  som elev - som foreldre - som lærer </vt:lpstr>
      <vt:lpstr>Lojalitet </vt:lpstr>
      <vt:lpstr>Litt om skolens kvalitetsbegrep  </vt:lpstr>
      <vt:lpstr>Hva så med foreldrerollen?  </vt:lpstr>
      <vt:lpstr>Ja, vi bruker mer tid på barna enn noen gang!! </vt:lpstr>
      <vt:lpstr>Noen helsefaglige miljø har oppdaga konsekvensene av samtidas prestasjonskultur </vt:lpstr>
      <vt:lpstr>Det handler mye om å forstå </vt:lpstr>
      <vt:lpstr>Velferdsstaten – både svøpe og strupe?</vt:lpstr>
      <vt:lpstr>Skal læreren være pedagog eller funksjonær?</vt:lpstr>
      <vt:lpstr>Noe(-n) bygger oss, mens noe(-n) hemmer oss.</vt:lpstr>
      <vt:lpstr>Alle må bli sett!</vt:lpstr>
      <vt:lpstr>Å gjøre teorien begripelig</vt:lpstr>
      <vt:lpstr>Skolen må møte elevene der de er!</vt:lpstr>
      <vt:lpstr>PowerPoint-presentasjon</vt:lpstr>
      <vt:lpstr>Før jeg avslutter mitt innlegg ….</vt:lpstr>
      <vt:lpstr>Jeg vil at læreren, skolen og foreldrene skal lykkes i sitt felles prosjekt</vt:lpstr>
      <vt:lpstr>PowerPoint-presentasjon</vt:lpstr>
    </vt:vector>
  </TitlesOfParts>
  <Company>Høgskolen i Nord-Trøndelag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 å innfri:  - som elev - som foreldre - som lærer</dc:title>
  <dc:creator>Kanestrøm Endre</dc:creator>
  <cp:lastModifiedBy>Kanestrøm Endre</cp:lastModifiedBy>
  <cp:revision>56</cp:revision>
  <cp:lastPrinted>2014-03-31T09:57:17Z</cp:lastPrinted>
  <dcterms:created xsi:type="dcterms:W3CDTF">2014-03-24T07:26:37Z</dcterms:created>
  <dcterms:modified xsi:type="dcterms:W3CDTF">2014-03-31T11:50:21Z</dcterms:modified>
</cp:coreProperties>
</file>